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0" r:id="rId1"/>
    <p:sldMasterId id="2147483693" r:id="rId2"/>
  </p:sldMasterIdLst>
  <p:notesMasterIdLst>
    <p:notesMasterId r:id="rId14"/>
  </p:notesMasterIdLst>
  <p:sldIdLst>
    <p:sldId id="295" r:id="rId3"/>
    <p:sldId id="271" r:id="rId4"/>
    <p:sldId id="296" r:id="rId5"/>
    <p:sldId id="337" r:id="rId6"/>
    <p:sldId id="341" r:id="rId7"/>
    <p:sldId id="338" r:id="rId8"/>
    <p:sldId id="339" r:id="rId9"/>
    <p:sldId id="340" r:id="rId10"/>
    <p:sldId id="342" r:id="rId11"/>
    <p:sldId id="343" r:id="rId12"/>
    <p:sldId id="332" r:id="rId13"/>
  </p:sldIdLst>
  <p:sldSz cx="13444538" cy="7562850"/>
  <p:notesSz cx="9874250" cy="679767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italic r:id="rId26"/>
    </p:embeddedFont>
    <p:embeddedFont>
      <p:font typeface="Roboto Medium" panose="02000000000000000000" pitchFamily="2" charset="0"/>
      <p:regular r:id="rId27"/>
      <p:italic r:id="rId2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7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  <a:srgbClr val="3070AE"/>
    <a:srgbClr val="E42C71"/>
    <a:srgbClr val="CB1357"/>
    <a:srgbClr val="1B62A9"/>
    <a:srgbClr val="004F9F"/>
    <a:srgbClr val="025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3803" autoAdjust="0"/>
  </p:normalViewPr>
  <p:slideViewPr>
    <p:cSldViewPr>
      <p:cViewPr varScale="1">
        <p:scale>
          <a:sx n="98" d="100"/>
          <a:sy n="98" d="100"/>
        </p:scale>
        <p:origin x="654" y="78"/>
      </p:cViewPr>
      <p:guideLst>
        <p:guide orient="horz" pos="2880"/>
        <p:guide pos="27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279301" cy="34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9" tIns="45569" rIns="91139" bIns="45569" numCol="1" anchor="t" anchorCtr="0" compatLnSpc="1">
            <a:prstTxWarp prst="textNoShape">
              <a:avLst/>
            </a:prstTxWarp>
          </a:bodyPr>
          <a:lstStyle>
            <a:lvl1pPr defTabSz="911345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591886" y="0"/>
            <a:ext cx="4280832" cy="34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9" tIns="45569" rIns="91139" bIns="45569" numCol="1" anchor="t" anchorCtr="0" compatLnSpc="1">
            <a:prstTxWarp prst="textNoShape">
              <a:avLst/>
            </a:prstTxWarp>
          </a:bodyPr>
          <a:lstStyle>
            <a:lvl1pPr algn="r" defTabSz="911345">
              <a:defRPr sz="1200">
                <a:latin typeface="Calibri" pitchFamily="34" charset="0"/>
              </a:defRPr>
            </a:lvl1pPr>
          </a:lstStyle>
          <a:p>
            <a:fld id="{CC97C70F-362D-423D-822E-4862078F8BDC}" type="datetimeFigureOut">
              <a:rPr lang="ru-RU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29" tIns="43964" rIns="87929" bIns="4396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86353" y="3271211"/>
            <a:ext cx="7901544" cy="267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9" tIns="45569" rIns="91139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455817"/>
            <a:ext cx="4279301" cy="34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9" tIns="45569" rIns="91139" bIns="45569" numCol="1" anchor="b" anchorCtr="0" compatLnSpc="1">
            <a:prstTxWarp prst="textNoShape">
              <a:avLst/>
            </a:prstTxWarp>
          </a:bodyPr>
          <a:lstStyle>
            <a:lvl1pPr defTabSz="911345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591886" y="6455817"/>
            <a:ext cx="4280832" cy="34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9" tIns="45569" rIns="91139" bIns="45569" numCol="1" anchor="b" anchorCtr="0" compatLnSpc="1">
            <a:prstTxWarp prst="textNoShape">
              <a:avLst/>
            </a:prstTxWarp>
          </a:bodyPr>
          <a:lstStyle>
            <a:lvl1pPr algn="r" defTabSz="911345">
              <a:defRPr sz="1200">
                <a:latin typeface="Calibri" pitchFamily="34" charset="0"/>
              </a:defRPr>
            </a:lvl1pPr>
          </a:lstStyle>
          <a:p>
            <a:fld id="{AE13792F-DBE9-480A-B93F-1355C52C997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0567" y="1238251"/>
            <a:ext cx="10083404" cy="2632075"/>
          </a:xfrm>
        </p:spPr>
        <p:txBody>
          <a:bodyPr anchor="b"/>
          <a:lstStyle>
            <a:lvl1pPr algn="ctr">
              <a:defRPr sz="75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0567" y="3971926"/>
            <a:ext cx="10083404" cy="1825625"/>
          </a:xfrm>
        </p:spPr>
        <p:txBody>
          <a:bodyPr/>
          <a:lstStyle>
            <a:lvl1pPr marL="0" indent="0" algn="ctr">
              <a:buNone/>
              <a:defRPr sz="3018"/>
            </a:lvl1pPr>
            <a:lvl2pPr marL="574838" indent="0" algn="ctr">
              <a:buNone/>
              <a:defRPr sz="2515"/>
            </a:lvl2pPr>
            <a:lvl3pPr marL="1149675" indent="0" algn="ctr">
              <a:buNone/>
              <a:defRPr sz="2263"/>
            </a:lvl3pPr>
            <a:lvl4pPr marL="1724513" indent="0" algn="ctr">
              <a:buNone/>
              <a:defRPr sz="2012"/>
            </a:lvl4pPr>
            <a:lvl5pPr marL="2299350" indent="0" algn="ctr">
              <a:buNone/>
              <a:defRPr sz="2012"/>
            </a:lvl5pPr>
            <a:lvl6pPr marL="2874188" indent="0" algn="ctr">
              <a:buNone/>
              <a:defRPr sz="2012"/>
            </a:lvl6pPr>
            <a:lvl7pPr marL="3449025" indent="0" algn="ctr">
              <a:buNone/>
              <a:defRPr sz="2012"/>
            </a:lvl7pPr>
            <a:lvl8pPr marL="4023863" indent="0" algn="ctr">
              <a:buNone/>
              <a:defRPr sz="2012"/>
            </a:lvl8pPr>
            <a:lvl9pPr marL="4598700" indent="0" algn="ctr">
              <a:buNone/>
              <a:defRPr sz="201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540C-701B-4794-8A94-CAE15C784A72}" type="datetime1">
              <a:rPr lang="en-US"/>
              <a:pPr>
                <a:defRPr/>
              </a:pPr>
              <a:t>5/25/2020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A391-1F9C-4D06-9F2F-CE7B7BA06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498C-19CF-4A2D-9676-7343BC648967}" type="datetime1">
              <a:rPr lang="en-US"/>
              <a:pPr>
                <a:defRPr/>
              </a:pPr>
              <a:t>5/25/2020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7EEA1-BDD2-4297-BE43-D1A80EBFA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2346" y="403225"/>
            <a:ext cx="2898080" cy="640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4114" y="403225"/>
            <a:ext cx="8506624" cy="640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6A78-BBEE-4402-8DC1-1210C8508C59}" type="datetime1">
              <a:rPr lang="en-US"/>
              <a:pPr>
                <a:defRPr/>
              </a:pPr>
              <a:t>5/25/2020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4E68-90DD-45E6-A698-DBC467C05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B546-7EAF-4735-807A-1163CC6EAD07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2B64-A6FD-4961-8D58-386156746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6D91-7DC5-4C94-A351-3CD38342C1BB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F9D1-1E9F-4CE8-8CF9-5E3CF4E9F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2D4B-25A9-4C72-A614-3E414253765D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ECB3F-713B-4CE3-8B88-26BDBB552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6F89C-973F-422C-9C29-4C5B6E77D3B0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02AB-F9E7-4022-9337-1C536B629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ED42-9EFC-4ED7-B9C5-3BA0EC6C02F4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7EC-046C-42D6-A2FB-B299ED482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AF21-9B99-4430-B3EE-AEB7186CFA79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DA9E-DA49-4096-9927-24DFDEBDC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EBF4-786A-4653-AA58-479480E73882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F7739-9561-49D2-A849-E03E90C4B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685B-E6DA-46B2-9253-1F4BD95760FE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8146-2C83-46B6-B500-6A2D4847B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791A-81D9-4C72-A27D-4D20888A242B}" type="datetime1">
              <a:rPr lang="en-US"/>
              <a:pPr>
                <a:defRPr/>
              </a:pPr>
              <a:t>5/25/2020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53AF3-28AA-4D0A-B896-2C3E8E66E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rtlCol="0">
            <a:normAutofit/>
          </a:bodyPr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3992-98AE-47F3-AC95-37A17FFCE3EE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47F7-F55A-42E3-AC26-663FA0801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FDF4-4D72-4E0C-934F-AA71F541874B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815C-D5A7-40BC-92AD-70B51FA95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EEF90-4C7D-48F3-95B3-545192301E12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D9D5-E207-4DC4-8F6F-52E989A22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E7B7-4BBB-4DD1-8080-2776CBDBC81A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43E9-184D-4694-A14A-3386D8DA2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125" y="1885950"/>
            <a:ext cx="11594318" cy="3144838"/>
          </a:xfrm>
        </p:spPr>
        <p:txBody>
          <a:bodyPr anchor="b"/>
          <a:lstStyle>
            <a:lvl1pPr>
              <a:defRPr sz="75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125" y="5060951"/>
            <a:ext cx="11594318" cy="1654175"/>
          </a:xfrm>
        </p:spPr>
        <p:txBody>
          <a:bodyPr/>
          <a:lstStyle>
            <a:lvl1pPr marL="0" indent="0">
              <a:buNone/>
              <a:defRPr sz="3018">
                <a:solidFill>
                  <a:schemeClr val="tx1">
                    <a:tint val="75000"/>
                  </a:schemeClr>
                </a:solidFill>
              </a:defRPr>
            </a:lvl1pPr>
            <a:lvl2pPr marL="574838" indent="0">
              <a:buNone/>
              <a:defRPr sz="2515">
                <a:solidFill>
                  <a:schemeClr val="tx1">
                    <a:tint val="75000"/>
                  </a:schemeClr>
                </a:solidFill>
              </a:defRPr>
            </a:lvl2pPr>
            <a:lvl3pPr marL="1149675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3pPr>
            <a:lvl4pPr marL="1724513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4pPr>
            <a:lvl5pPr marL="2299350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5pPr>
            <a:lvl6pPr marL="2874188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6pPr>
            <a:lvl7pPr marL="3449025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7pPr>
            <a:lvl8pPr marL="4023863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8pPr>
            <a:lvl9pPr marL="4598700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ECDE-2069-4085-A44A-2DDE254B165F}" type="datetime1">
              <a:rPr lang="en-US"/>
              <a:pPr>
                <a:defRPr/>
              </a:pPr>
              <a:t>5/25/2020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A955-236D-45F6-A8F2-395392FA4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4113" y="2012951"/>
            <a:ext cx="5702352" cy="47990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8073" y="2012951"/>
            <a:ext cx="5702353" cy="47990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E78D-BF32-4443-B879-65300980ABA6}" type="datetime1">
              <a:rPr lang="en-US"/>
              <a:pPr>
                <a:defRPr/>
              </a:pPr>
              <a:t>5/25/2020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6965-A96D-43F0-9182-09D7AF291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109" y="403225"/>
            <a:ext cx="11596313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6109" y="1854200"/>
            <a:ext cx="5688381" cy="908050"/>
          </a:xfrm>
        </p:spPr>
        <p:txBody>
          <a:bodyPr anchor="b"/>
          <a:lstStyle>
            <a:lvl1pPr marL="0" indent="0">
              <a:buNone/>
              <a:defRPr sz="3018" b="1"/>
            </a:lvl1pPr>
            <a:lvl2pPr marL="574838" indent="0">
              <a:buNone/>
              <a:defRPr sz="2515" b="1"/>
            </a:lvl2pPr>
            <a:lvl3pPr marL="1149675" indent="0">
              <a:buNone/>
              <a:defRPr sz="2263" b="1"/>
            </a:lvl3pPr>
            <a:lvl4pPr marL="1724513" indent="0">
              <a:buNone/>
              <a:defRPr sz="2012" b="1"/>
            </a:lvl4pPr>
            <a:lvl5pPr marL="2299350" indent="0">
              <a:buNone/>
              <a:defRPr sz="2012" b="1"/>
            </a:lvl5pPr>
            <a:lvl6pPr marL="2874188" indent="0">
              <a:buNone/>
              <a:defRPr sz="2012" b="1"/>
            </a:lvl6pPr>
            <a:lvl7pPr marL="3449025" indent="0">
              <a:buNone/>
              <a:defRPr sz="2012" b="1"/>
            </a:lvl7pPr>
            <a:lvl8pPr marL="4023863" indent="0">
              <a:buNone/>
              <a:defRPr sz="2012" b="1"/>
            </a:lvl8pPr>
            <a:lvl9pPr marL="4598700" indent="0">
              <a:buNone/>
              <a:defRPr sz="20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6109" y="2762250"/>
            <a:ext cx="5688381" cy="406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06098" y="1854200"/>
            <a:ext cx="5716324" cy="908050"/>
          </a:xfrm>
        </p:spPr>
        <p:txBody>
          <a:bodyPr anchor="b"/>
          <a:lstStyle>
            <a:lvl1pPr marL="0" indent="0">
              <a:buNone/>
              <a:defRPr sz="3018" b="1"/>
            </a:lvl1pPr>
            <a:lvl2pPr marL="574838" indent="0">
              <a:buNone/>
              <a:defRPr sz="2515" b="1"/>
            </a:lvl2pPr>
            <a:lvl3pPr marL="1149675" indent="0">
              <a:buNone/>
              <a:defRPr sz="2263" b="1"/>
            </a:lvl3pPr>
            <a:lvl4pPr marL="1724513" indent="0">
              <a:buNone/>
              <a:defRPr sz="2012" b="1"/>
            </a:lvl4pPr>
            <a:lvl5pPr marL="2299350" indent="0">
              <a:buNone/>
              <a:defRPr sz="2012" b="1"/>
            </a:lvl5pPr>
            <a:lvl6pPr marL="2874188" indent="0">
              <a:buNone/>
              <a:defRPr sz="2012" b="1"/>
            </a:lvl6pPr>
            <a:lvl7pPr marL="3449025" indent="0">
              <a:buNone/>
              <a:defRPr sz="2012" b="1"/>
            </a:lvl7pPr>
            <a:lvl8pPr marL="4023863" indent="0">
              <a:buNone/>
              <a:defRPr sz="2012" b="1"/>
            </a:lvl8pPr>
            <a:lvl9pPr marL="4598700" indent="0">
              <a:buNone/>
              <a:defRPr sz="20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06098" y="2762250"/>
            <a:ext cx="5716324" cy="406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C0F0-5CA1-4CFB-A64B-B0F395EC7312}" type="datetime1">
              <a:rPr lang="en-US"/>
              <a:pPr>
                <a:defRPr/>
              </a:pPr>
              <a:t>5/25/2020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7882-6D41-4A48-AA8C-47CBF721D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032D-66EA-43EB-8A1D-A17838571A00}" type="datetime1">
              <a:rPr lang="en-US"/>
              <a:pPr>
                <a:defRPr/>
              </a:pPr>
              <a:t>5/25/2020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E84B-A101-426E-B754-3C07DBA61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7ED70-54E8-4F74-A8F1-32C67D5BB86C}" type="datetime1">
              <a:rPr lang="en-US"/>
              <a:pPr>
                <a:defRPr/>
              </a:pPr>
              <a:t>5/25/2020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B308-D135-4EEB-A3BF-B96769DE7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108" y="504826"/>
            <a:ext cx="4337142" cy="1763713"/>
          </a:xfrm>
        </p:spPr>
        <p:txBody>
          <a:bodyPr anchor="b"/>
          <a:lstStyle>
            <a:lvl1pPr>
              <a:defRPr sz="4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6324" y="1089025"/>
            <a:ext cx="6806098" cy="5373688"/>
          </a:xfrm>
        </p:spPr>
        <p:txBody>
          <a:bodyPr/>
          <a:lstStyle>
            <a:lvl1pPr>
              <a:defRPr sz="4023"/>
            </a:lvl1pPr>
            <a:lvl2pPr>
              <a:defRPr sz="3520"/>
            </a:lvl2pPr>
            <a:lvl3pPr>
              <a:defRPr sz="3018"/>
            </a:lvl3pPr>
            <a:lvl4pPr>
              <a:defRPr sz="2515"/>
            </a:lvl4pPr>
            <a:lvl5pPr>
              <a:defRPr sz="2515"/>
            </a:lvl5pPr>
            <a:lvl6pPr>
              <a:defRPr sz="2515"/>
            </a:lvl6pPr>
            <a:lvl7pPr>
              <a:defRPr sz="2515"/>
            </a:lvl7pPr>
            <a:lvl8pPr>
              <a:defRPr sz="2515"/>
            </a:lvl8pPr>
            <a:lvl9pPr>
              <a:defRPr sz="251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6108" y="2268538"/>
            <a:ext cx="4337142" cy="4203700"/>
          </a:xfrm>
        </p:spPr>
        <p:txBody>
          <a:bodyPr/>
          <a:lstStyle>
            <a:lvl1pPr marL="0" indent="0">
              <a:buNone/>
              <a:defRPr sz="2012"/>
            </a:lvl1pPr>
            <a:lvl2pPr marL="574838" indent="0">
              <a:buNone/>
              <a:defRPr sz="1760"/>
            </a:lvl2pPr>
            <a:lvl3pPr marL="1149675" indent="0">
              <a:buNone/>
              <a:defRPr sz="1509"/>
            </a:lvl3pPr>
            <a:lvl4pPr marL="1724513" indent="0">
              <a:buNone/>
              <a:defRPr sz="1257"/>
            </a:lvl4pPr>
            <a:lvl5pPr marL="2299350" indent="0">
              <a:buNone/>
              <a:defRPr sz="1257"/>
            </a:lvl5pPr>
            <a:lvl6pPr marL="2874188" indent="0">
              <a:buNone/>
              <a:defRPr sz="1257"/>
            </a:lvl6pPr>
            <a:lvl7pPr marL="3449025" indent="0">
              <a:buNone/>
              <a:defRPr sz="1257"/>
            </a:lvl7pPr>
            <a:lvl8pPr marL="4023863" indent="0">
              <a:buNone/>
              <a:defRPr sz="1257"/>
            </a:lvl8pPr>
            <a:lvl9pPr marL="4598700" indent="0">
              <a:buNone/>
              <a:defRPr sz="125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F955F-9260-4871-968C-8F4AEB3EE2C0}" type="datetime1">
              <a:rPr lang="en-US"/>
              <a:pPr>
                <a:defRPr/>
              </a:pPr>
              <a:t>5/25/2020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C871-FF05-4AEC-8135-B5D7546D3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108" y="504826"/>
            <a:ext cx="4337142" cy="1763713"/>
          </a:xfrm>
        </p:spPr>
        <p:txBody>
          <a:bodyPr anchor="b"/>
          <a:lstStyle>
            <a:lvl1pPr>
              <a:defRPr sz="4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6324" y="1089025"/>
            <a:ext cx="6806098" cy="5373688"/>
          </a:xfrm>
        </p:spPr>
        <p:txBody>
          <a:bodyPr rtlCol="0">
            <a:normAutofit/>
          </a:bodyPr>
          <a:lstStyle>
            <a:lvl1pPr marL="0" indent="0">
              <a:buNone/>
              <a:defRPr sz="4023"/>
            </a:lvl1pPr>
            <a:lvl2pPr marL="574838" indent="0">
              <a:buNone/>
              <a:defRPr sz="3520"/>
            </a:lvl2pPr>
            <a:lvl3pPr marL="1149675" indent="0">
              <a:buNone/>
              <a:defRPr sz="3018"/>
            </a:lvl3pPr>
            <a:lvl4pPr marL="1724513" indent="0">
              <a:buNone/>
              <a:defRPr sz="2515"/>
            </a:lvl4pPr>
            <a:lvl5pPr marL="2299350" indent="0">
              <a:buNone/>
              <a:defRPr sz="2515"/>
            </a:lvl5pPr>
            <a:lvl6pPr marL="2874188" indent="0">
              <a:buNone/>
              <a:defRPr sz="2515"/>
            </a:lvl6pPr>
            <a:lvl7pPr marL="3449025" indent="0">
              <a:buNone/>
              <a:defRPr sz="2515"/>
            </a:lvl7pPr>
            <a:lvl8pPr marL="4023863" indent="0">
              <a:buNone/>
              <a:defRPr sz="2515"/>
            </a:lvl8pPr>
            <a:lvl9pPr marL="4598700" indent="0">
              <a:buNone/>
              <a:defRPr sz="251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6108" y="2268538"/>
            <a:ext cx="4337142" cy="4203700"/>
          </a:xfrm>
        </p:spPr>
        <p:txBody>
          <a:bodyPr/>
          <a:lstStyle>
            <a:lvl1pPr marL="0" indent="0">
              <a:buNone/>
              <a:defRPr sz="2012"/>
            </a:lvl1pPr>
            <a:lvl2pPr marL="574838" indent="0">
              <a:buNone/>
              <a:defRPr sz="1760"/>
            </a:lvl2pPr>
            <a:lvl3pPr marL="1149675" indent="0">
              <a:buNone/>
              <a:defRPr sz="1509"/>
            </a:lvl3pPr>
            <a:lvl4pPr marL="1724513" indent="0">
              <a:buNone/>
              <a:defRPr sz="1257"/>
            </a:lvl4pPr>
            <a:lvl5pPr marL="2299350" indent="0">
              <a:buNone/>
              <a:defRPr sz="1257"/>
            </a:lvl5pPr>
            <a:lvl6pPr marL="2874188" indent="0">
              <a:buNone/>
              <a:defRPr sz="1257"/>
            </a:lvl6pPr>
            <a:lvl7pPr marL="3449025" indent="0">
              <a:buNone/>
              <a:defRPr sz="1257"/>
            </a:lvl7pPr>
            <a:lvl8pPr marL="4023863" indent="0">
              <a:buNone/>
              <a:defRPr sz="1257"/>
            </a:lvl8pPr>
            <a:lvl9pPr marL="4598700" indent="0">
              <a:buNone/>
              <a:defRPr sz="125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86D9-4EEE-4AD9-84BC-4B42AF995DF2}" type="datetime1">
              <a:rPr lang="en-US"/>
              <a:pPr>
                <a:defRPr/>
              </a:pPr>
              <a:t>5/25/2020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845B-4AE8-4C2A-8D34-06171045A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23925" y="403225"/>
            <a:ext cx="115966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23925" y="2012950"/>
            <a:ext cx="11596688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467B4-9198-4F2A-B4C5-B050534DF1EE}" type="datetime1">
              <a:rPr lang="en-US"/>
              <a:pPr>
                <a:defRPr/>
              </a:pPr>
              <a:t>5/25/2020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607C99-8501-4597-B19F-874A31903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hf hdr="0" ftr="0" dt="0"/>
  <p:txStyles>
    <p:titleStyle>
      <a:lvl1pPr algn="l" defTabSz="1149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49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 pitchFamily="34" charset="0"/>
        </a:defRPr>
      </a:lvl2pPr>
      <a:lvl3pPr algn="l" defTabSz="1149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 pitchFamily="34" charset="0"/>
        </a:defRPr>
      </a:lvl3pPr>
      <a:lvl4pPr algn="l" defTabSz="1149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 pitchFamily="34" charset="0"/>
        </a:defRPr>
      </a:lvl4pPr>
      <a:lvl5pPr algn="l" defTabSz="1149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 pitchFamily="34" charset="0"/>
        </a:defRPr>
      </a:lvl5pPr>
      <a:lvl6pPr marL="457200" algn="l" defTabSz="1149350" rtl="0" fontAlgn="base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 pitchFamily="34" charset="0"/>
        </a:defRPr>
      </a:lvl6pPr>
      <a:lvl7pPr marL="914400" algn="l" defTabSz="1149350" rtl="0" fontAlgn="base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 pitchFamily="34" charset="0"/>
        </a:defRPr>
      </a:lvl7pPr>
      <a:lvl8pPr marL="1371600" algn="l" defTabSz="1149350" rtl="0" fontAlgn="base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 pitchFamily="34" charset="0"/>
        </a:defRPr>
      </a:lvl8pPr>
      <a:lvl9pPr marL="1828800" algn="l" defTabSz="1149350" rtl="0" fontAlgn="base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 pitchFamily="34" charset="0"/>
        </a:defRPr>
      </a:lvl9pPr>
    </p:titleStyle>
    <p:bodyStyle>
      <a:lvl1pPr marL="287338" indent="-287338" algn="l" defTabSz="1149350" rtl="0" eaLnBrk="0" fontAlgn="base" hangingPunct="0">
        <a:lnSpc>
          <a:spcPct val="90000"/>
        </a:lnSpc>
        <a:spcBef>
          <a:spcPts val="1263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287338" algn="l" defTabSz="1149350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688" indent="-287338" algn="l" defTabSz="1149350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363" indent="-287338" algn="l" defTabSz="1149350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038" indent="-287338" algn="l" defTabSz="1149350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161607" indent="-287419" algn="l" defTabSz="1149675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6444" indent="-287419" algn="l" defTabSz="1149675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1282" indent="-287419" algn="l" defTabSz="1149675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6119" indent="-287419" algn="l" defTabSz="1149675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838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675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513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9350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4188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9025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3863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8700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923925" y="403225"/>
            <a:ext cx="115966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3925" y="2012950"/>
            <a:ext cx="11596688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4A4F7C-0FDA-4E5D-8E76-61A7243907A5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513A78-CA9D-4009-B29D-96F433037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  <p:sldLayoutId id="2147483705" r:id="rId12"/>
  </p:sldLayoutIdLst>
  <p:hf hdr="0" ftr="0" dt="0"/>
  <p:txStyles>
    <p:titleStyle>
      <a:lvl1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2pPr>
      <a:lvl3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3pPr>
      <a:lvl4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4pPr>
      <a:lvl5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5pPr>
      <a:lvl6pPr marL="4572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6pPr>
      <a:lvl7pPr marL="9144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7pPr>
      <a:lvl8pPr marL="13716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8pPr>
      <a:lvl9pPr marL="18288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9pPr>
    </p:titleStyle>
    <p:bodyStyle>
      <a:lvl1pPr marL="250825" indent="-250825" algn="l" defTabSz="10080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1739900" y="1952625"/>
            <a:ext cx="103393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5500" dirty="0">
                <a:solidFill>
                  <a:srgbClr val="0059A9"/>
                </a:solidFill>
                <a:latin typeface="Roboto Medium" pitchFamily="2" charset="0"/>
              </a:rPr>
              <a:t>Прием документов поступающих на 2020/2021 учебный год</a:t>
            </a:r>
            <a:endParaRPr lang="ru-RU" altLang="ru-RU" sz="2500" dirty="0">
              <a:solidFill>
                <a:srgbClr val="0059A9"/>
              </a:solidFill>
              <a:latin typeface="Roboto Medium" pitchFamily="2" charset="0"/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0025"/>
            <a:ext cx="34829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ject 8"/>
          <p:cNvSpPr txBox="1"/>
          <p:nvPr/>
        </p:nvSpPr>
        <p:spPr>
          <a:xfrm>
            <a:off x="11169650" y="579438"/>
            <a:ext cx="1819275" cy="635000"/>
          </a:xfrm>
          <a:prstGeom prst="rect">
            <a:avLst/>
          </a:prstGeom>
        </p:spPr>
        <p:txBody>
          <a:bodyPr lIns="0" tIns="15967" rIns="0" bIns="0">
            <a:spAutoFit/>
          </a:bodyPr>
          <a:lstStyle/>
          <a:p>
            <a:pPr marL="15968" fontAlgn="auto">
              <a:spcBef>
                <a:spcPts val="126"/>
              </a:spcBef>
              <a:spcAft>
                <a:spcPts val="0"/>
              </a:spcAft>
              <a:defRPr/>
            </a:pPr>
            <a:r>
              <a:rPr sz="4023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sp>
        <p:nvSpPr>
          <p:cNvPr id="27653" name="Content Placeholder 4"/>
          <p:cNvSpPr>
            <a:spLocks noGrp="1"/>
          </p:cNvSpPr>
          <p:nvPr/>
        </p:nvSpPr>
        <p:spPr bwMode="auto">
          <a:xfrm>
            <a:off x="2212975" y="5546725"/>
            <a:ext cx="30321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tabLst>
                <a:tab pos="7897813" algn="l"/>
                <a:tab pos="7980363" algn="l"/>
              </a:tabLst>
            </a:pPr>
            <a:endParaRPr lang="ru-RU" sz="1600" dirty="0">
              <a:solidFill>
                <a:srgbClr val="005AAA"/>
              </a:solidFill>
              <a:latin typeface="Roboto" pitchFamily="2" charset="0"/>
            </a:endParaRPr>
          </a:p>
        </p:txBody>
      </p:sp>
      <p:sp>
        <p:nvSpPr>
          <p:cNvPr id="27654" name="Content Placeholder 1"/>
          <p:cNvSpPr>
            <a:spLocks noGrp="1"/>
          </p:cNvSpPr>
          <p:nvPr/>
        </p:nvSpPr>
        <p:spPr bwMode="auto">
          <a:xfrm>
            <a:off x="7479997" y="5818634"/>
            <a:ext cx="364331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tabLst>
                <a:tab pos="7897813" algn="l"/>
                <a:tab pos="7980363" algn="l"/>
              </a:tabLst>
            </a:pPr>
            <a:endParaRPr lang="ru-RU" sz="1600" b="1" dirty="0">
              <a:solidFill>
                <a:srgbClr val="005AAA"/>
              </a:solidFill>
              <a:latin typeface="Roboto" pitchFamily="2" charset="0"/>
            </a:endParaRPr>
          </a:p>
        </p:txBody>
      </p:sp>
      <p:sp>
        <p:nvSpPr>
          <p:cNvPr id="27655" name="Rectangle 31"/>
          <p:cNvSpPr>
            <a:spLocks noChangeArrowheads="1"/>
          </p:cNvSpPr>
          <p:nvPr/>
        </p:nvSpPr>
        <p:spPr bwMode="auto">
          <a:xfrm>
            <a:off x="3706813" y="6794500"/>
            <a:ext cx="60309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i="1">
                <a:solidFill>
                  <a:srgbClr val="005AAA"/>
                </a:solidFill>
                <a:latin typeface="Roboto" pitchFamily="2" charset="0"/>
              </a:rPr>
              <a:t>2020, ГУАП, Санкт-Петербург </a:t>
            </a:r>
            <a:r>
              <a:rPr lang="ru-RU" sz="1200" b="1" i="1">
                <a:solidFill>
                  <a:srgbClr val="005AAA"/>
                </a:solidFill>
              </a:rPr>
              <a:t>	</a:t>
            </a:r>
            <a:endParaRPr lang="ru-RU" sz="1200" b="1" i="1" noProof="1">
              <a:solidFill>
                <a:srgbClr val="005AA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"/>
          <p:cNvSpPr>
            <a:spLocks noChangeArrowheads="1"/>
          </p:cNvSpPr>
          <p:nvPr/>
        </p:nvSpPr>
        <p:spPr bwMode="auto">
          <a:xfrm>
            <a:off x="529581" y="529522"/>
            <a:ext cx="12255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srgbClr val="0059A9"/>
              </a:solidFill>
              <a:latin typeface="Roboto Medium" pitchFamily="2" charset="0"/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12122150" y="7010400"/>
            <a:ext cx="398463" cy="401638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798D7D-C380-4F86-9342-8C5055A7E2C6}" type="slidenum">
              <a:rPr lang="ru-RU"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323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AE6C667-9253-47F3-B16E-6F41D0C47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27942"/>
              </p:ext>
            </p:extLst>
          </p:nvPr>
        </p:nvGraphicFramePr>
        <p:xfrm>
          <a:off x="726754" y="301992"/>
          <a:ext cx="11991030" cy="7141746"/>
        </p:xfrm>
        <a:graphic>
          <a:graphicData uri="http://schemas.openxmlformats.org/drawingml/2006/table">
            <a:tbl>
              <a:tblPr/>
              <a:tblGrid>
                <a:gridCol w="3907069">
                  <a:extLst>
                    <a:ext uri="{9D8B030D-6E8A-4147-A177-3AD203B41FA5}">
                      <a16:colId xmlns:a16="http://schemas.microsoft.com/office/drawing/2014/main" val="1008800650"/>
                    </a:ext>
                  </a:extLst>
                </a:gridCol>
                <a:gridCol w="1726882">
                  <a:extLst>
                    <a:ext uri="{9D8B030D-6E8A-4147-A177-3AD203B41FA5}">
                      <a16:colId xmlns:a16="http://schemas.microsoft.com/office/drawing/2014/main" val="3514211412"/>
                    </a:ext>
                  </a:extLst>
                </a:gridCol>
                <a:gridCol w="1667518">
                  <a:extLst>
                    <a:ext uri="{9D8B030D-6E8A-4147-A177-3AD203B41FA5}">
                      <a16:colId xmlns:a16="http://schemas.microsoft.com/office/drawing/2014/main" val="758739620"/>
                    </a:ext>
                  </a:extLst>
                </a:gridCol>
                <a:gridCol w="1343728">
                  <a:extLst>
                    <a:ext uri="{9D8B030D-6E8A-4147-A177-3AD203B41FA5}">
                      <a16:colId xmlns:a16="http://schemas.microsoft.com/office/drawing/2014/main" val="1342849453"/>
                    </a:ext>
                  </a:extLst>
                </a:gridCol>
                <a:gridCol w="1618951">
                  <a:extLst>
                    <a:ext uri="{9D8B030D-6E8A-4147-A177-3AD203B41FA5}">
                      <a16:colId xmlns:a16="http://schemas.microsoft.com/office/drawing/2014/main" val="122143040"/>
                    </a:ext>
                  </a:extLst>
                </a:gridCol>
                <a:gridCol w="1726882">
                  <a:extLst>
                    <a:ext uri="{9D8B030D-6E8A-4147-A177-3AD203B41FA5}">
                      <a16:colId xmlns:a16="http://schemas.microsoft.com/office/drawing/2014/main" val="3407598249"/>
                    </a:ext>
                  </a:extLst>
                </a:gridCol>
              </a:tblGrid>
              <a:tr h="696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Выбор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предметов ЕГЭ 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850260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508529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Всего человек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36789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38970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727377"/>
                  </a:ext>
                </a:extLst>
              </a:tr>
              <a:tr h="345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Предмет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2019 год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Процент от числа участников </a:t>
                      </a:r>
                    </a:p>
                    <a:p>
                      <a:pPr algn="r" fontAlgn="b"/>
                      <a:r>
                        <a:rPr lang="ru-RU" sz="16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2019 год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2020 год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Процент от числа участников </a:t>
                      </a:r>
                    </a:p>
                    <a:p>
                      <a:pPr algn="r" fontAlgn="b"/>
                      <a:r>
                        <a:rPr lang="ru-RU" sz="16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2020 год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Разность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950738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Русский язык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32987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89,67%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36396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93,39%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3409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879490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Математика профильная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20315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55,22%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21950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56,33%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1635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379438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Физика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7761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21,10%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7964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20,44%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203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678783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Химия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4674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12,70%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4869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12,49%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195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404725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Информатика и ИКТ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6147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16,71%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7000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17,96%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853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796218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Биология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7002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19,03%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7666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19,67%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664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360060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История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5996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16,30%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6272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16,09%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276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558149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География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1302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3,54%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1321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3,39%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19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289605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Английский язык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7388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20,08%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7805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20,03%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417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245380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Немецкий язык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260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0,71%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224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0,57%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-36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26613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Француз</a:t>
                      </a:r>
                      <a:r>
                        <a:rPr lang="en-US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c</a:t>
                      </a:r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кий язык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188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0,51%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219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0,56%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31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862855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Обществознание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15708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42,70%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16391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42,06%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683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364867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Испанский язык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46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0,13%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67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0,17%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21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851415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Литература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5649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15,36%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6006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15,41%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357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837512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Математика базовая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11412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31,02%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12433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31,90%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1021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95899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Английский язык (устный)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7353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19,99%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7762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19,92%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409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411474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Немецкий язык (устный)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260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0,71%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225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0,58%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-35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298868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Француз</a:t>
                      </a:r>
                      <a:r>
                        <a:rPr lang="en-US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c</a:t>
                      </a:r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кий язык (устный)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187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0,51%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219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0,56%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32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567490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Испанский язык (устный)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43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0,12%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68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0,17%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89307"/>
                  </a:ext>
                </a:extLst>
              </a:tr>
              <a:tr h="172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Китайский язык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24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0,07%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24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0,06%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565152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Китайский язык (устный)</a:t>
                      </a:r>
                    </a:p>
                  </a:txBody>
                  <a:tcPr marL="6913" marR="6913" marT="69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24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0,07%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22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0,06%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kern="1200" dirty="0">
                          <a:solidFill>
                            <a:srgbClr val="0059A9"/>
                          </a:solidFill>
                          <a:latin typeface="Roboto Medium" pitchFamily="2" charset="0"/>
                          <a:ea typeface="+mn-ea"/>
                          <a:cs typeface="Arial" charset="0"/>
                        </a:rPr>
                        <a:t>-2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889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78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ChangeArrowheads="1"/>
          </p:cNvSpPr>
          <p:nvPr/>
        </p:nvSpPr>
        <p:spPr bwMode="auto">
          <a:xfrm>
            <a:off x="479425" y="3095625"/>
            <a:ext cx="124856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000">
                <a:solidFill>
                  <a:srgbClr val="0059A9"/>
                </a:solidFill>
                <a:latin typeface="Roboto Medium" pitchFamily="2" charset="0"/>
              </a:rPr>
              <a:t>Спасибо за внимание!</a:t>
            </a:r>
            <a:endParaRPr lang="ru-RU" altLang="ru-RU" sz="4000">
              <a:solidFill>
                <a:srgbClr val="E42C71"/>
              </a:solidFill>
              <a:latin typeface="Roboto Medium" pitchFamily="2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91EB4-53A8-4D90-873E-9F7D041355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14"/>
          <p:cNvSpPr>
            <a:spLocks noGrp="1"/>
          </p:cNvSpPr>
          <p:nvPr>
            <p:ph sz="quarter" idx="4"/>
          </p:nvPr>
        </p:nvSpPr>
        <p:spPr>
          <a:xfrm>
            <a:off x="600869" y="2557289"/>
            <a:ext cx="12025312" cy="4319934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sz="3200" dirty="0">
                <a:solidFill>
                  <a:srgbClr val="3070AE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Приказ </a:t>
            </a:r>
            <a:r>
              <a:rPr lang="ru-RU" sz="3200" i="0" dirty="0">
                <a:solidFill>
                  <a:srgbClr val="3070AE"/>
                </a:solidFill>
                <a:effectLst/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Министерства науки и высшего образования Российской Федерации</a:t>
            </a:r>
            <a:r>
              <a:rPr lang="ru-RU" sz="3200" dirty="0">
                <a:solidFill>
                  <a:srgbClr val="3070AE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от 03 апреля 2020 года № 547 «Об особенностях приема на обучение по образовательным программам</a:t>
            </a:r>
            <a:r>
              <a:rPr lang="en-US" sz="3200" dirty="0">
                <a:solidFill>
                  <a:srgbClr val="3070AE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ru-RU" sz="3200" dirty="0">
                <a:solidFill>
                  <a:srgbClr val="3070AE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высшего образования - программам бакалавриата, программам специалитета, программам магистратуры, программам подготовки научно-педагогических кадров в аспирантуре на 2020/21 учебный год»</a:t>
            </a: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485775" y="1477169"/>
            <a:ext cx="12255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dirty="0">
                <a:solidFill>
                  <a:srgbClr val="0059A9"/>
                </a:solidFill>
                <a:latin typeface="Roboto Medium" pitchFamily="2" charset="0"/>
              </a:rPr>
              <a:t>Нормативная база:</a:t>
            </a:r>
            <a:endParaRPr lang="ru-RU" altLang="ru-RU" sz="1200" dirty="0">
              <a:solidFill>
                <a:srgbClr val="0059A9"/>
              </a:solidFill>
              <a:latin typeface="Roboto Medium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523081" y="1170975"/>
            <a:ext cx="12255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dirty="0">
                <a:solidFill>
                  <a:srgbClr val="0059A9"/>
                </a:solidFill>
                <a:latin typeface="Roboto Medium" pitchFamily="2" charset="0"/>
              </a:rPr>
              <a:t>Даты приемной кампании:</a:t>
            </a:r>
            <a:endParaRPr lang="ru-RU" altLang="ru-RU" sz="1200" dirty="0">
              <a:solidFill>
                <a:srgbClr val="0059A9"/>
              </a:solidFill>
              <a:latin typeface="Roboto Medium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98128-86BD-467B-BB74-1EDF2DD174B0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85762" y="1873638"/>
            <a:ext cx="12025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386556" y="2419350"/>
            <a:ext cx="12528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Все даты приемной кампании привязаны к дате объявления результатов последнего единого государственного экзамена, проводимого в основной период в соответствии с расписанием проведения единых государственных экзаменов</a:t>
            </a:r>
            <a:r>
              <a:rPr lang="en-US" sz="2400" dirty="0">
                <a:solidFill>
                  <a:srgbClr val="0059A9"/>
                </a:solidFill>
                <a:latin typeface="Roboto Medium" pitchFamily="2" charset="0"/>
              </a:rPr>
              <a:t>.</a:t>
            </a:r>
            <a:endParaRPr lang="ru-RU" sz="2400" dirty="0">
              <a:solidFill>
                <a:srgbClr val="0059A9"/>
              </a:solidFill>
              <a:latin typeface="Roboto Medium" pitchFamily="2" charset="0"/>
            </a:endParaRP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385762" y="4123204"/>
            <a:ext cx="126730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Расчет даты производится по совместному Приказу Министерства просвещения Российской Федерации и Федеральной службы по надзору в сфере образования и науки от 07 ноября 2018 года №190/1512 "Об утверждении Порядка проведения государственной итоговой аттестации по образовательным программам среднего общего образования"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"/>
          <p:cNvSpPr>
            <a:spLocks noChangeArrowheads="1"/>
          </p:cNvSpPr>
          <p:nvPr/>
        </p:nvSpPr>
        <p:spPr bwMode="auto">
          <a:xfrm>
            <a:off x="450850" y="363538"/>
            <a:ext cx="12255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dirty="0">
                <a:solidFill>
                  <a:srgbClr val="0059A9"/>
                </a:solidFill>
                <a:latin typeface="Roboto Medium" pitchFamily="2" charset="0"/>
              </a:rPr>
              <a:t>Проект расписания ЕГЭ </a:t>
            </a:r>
          </a:p>
          <a:p>
            <a:pPr algn="ctr"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dirty="0">
                <a:solidFill>
                  <a:srgbClr val="0059A9"/>
                </a:solidFill>
                <a:latin typeface="Roboto Medium" pitchFamily="2" charset="0"/>
              </a:rPr>
              <a:t>(опубликован на официальном сайте Рособрнадзора)</a:t>
            </a: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:</a:t>
            </a:r>
            <a:r>
              <a:rPr lang="ru-RU" dirty="0"/>
              <a:t> </a:t>
            </a:r>
            <a:endParaRPr lang="ru-RU" altLang="ru-RU" dirty="0"/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1CAB64-AFFB-4803-AD81-FCA4BA0671C3}" type="slidenum">
              <a:rPr lang="ru-RU"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323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50850" y="1691685"/>
            <a:ext cx="12025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314325" y="4666089"/>
            <a:ext cx="12673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 dirty="0">
              <a:solidFill>
                <a:srgbClr val="0059A9"/>
              </a:solidFill>
              <a:latin typeface="Roboto Medium" pitchFamily="2" charset="0"/>
            </a:endParaRPr>
          </a:p>
          <a:p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635E2-E14D-44E4-BE46-A3ABA37A0809}"/>
              </a:ext>
            </a:extLst>
          </p:cNvPr>
          <p:cNvSpPr txBox="1"/>
          <p:nvPr/>
        </p:nvSpPr>
        <p:spPr>
          <a:xfrm>
            <a:off x="864034" y="1885699"/>
            <a:ext cx="11198944" cy="518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29 июня — география, литература, информатика;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2 и 3 июля — русский язык;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6 июля — профильная математика;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9 июля — история, физика;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13 июля — обществознание, химия;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16 июля — биология, письменный иностранный язык;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18 и 20 июля — устный иностранный язык.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"/>
          <p:cNvSpPr>
            <a:spLocks noChangeArrowheads="1"/>
          </p:cNvSpPr>
          <p:nvPr/>
        </p:nvSpPr>
        <p:spPr bwMode="auto">
          <a:xfrm>
            <a:off x="450850" y="363538"/>
            <a:ext cx="12255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dirty="0">
                <a:solidFill>
                  <a:srgbClr val="0059A9"/>
                </a:solidFill>
                <a:latin typeface="Roboto Medium" pitchFamily="2" charset="0"/>
              </a:rPr>
              <a:t>Дата </a:t>
            </a: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объявления результатов последнего ЕГЭ:</a:t>
            </a:r>
            <a:r>
              <a:rPr lang="ru-RU" dirty="0"/>
              <a:t> </a:t>
            </a:r>
            <a:endParaRPr lang="ru-RU" altLang="ru-RU" dirty="0"/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1CAB64-AFFB-4803-AD81-FCA4BA0671C3}" type="slidenum">
              <a:rPr lang="ru-RU"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323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57200" y="1693863"/>
            <a:ext cx="12025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14325" y="1044575"/>
            <a:ext cx="12528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В 2020 году последний ЕГЭ - иностранные языки (раздел «Говорение») </a:t>
            </a:r>
          </a:p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- 20 июля (понедельник) - по проекту нового расписания ЕГЭ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314325" y="2137571"/>
            <a:ext cx="12673013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Для экзамена по выбору (иностранные языки), упрощенно, схема расчёта будет:</a:t>
            </a:r>
            <a:endParaRPr lang="ru-RU" sz="2400" dirty="0">
              <a:latin typeface="Roboto Medium" pitchFamily="2" charset="0"/>
            </a:endParaRPr>
          </a:p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 </a:t>
            </a:r>
            <a:r>
              <a:rPr lang="ru-RU" sz="1600" dirty="0">
                <a:solidFill>
                  <a:srgbClr val="0059A9"/>
                </a:solidFill>
                <a:latin typeface="Roboto Medium" pitchFamily="2" charset="0"/>
              </a:rPr>
              <a:t>Дата проведения + четыре календарных дня + пять рабочих дней + один рабочий день + два рабочих дня + один рабочий день + один рабочий день для выполнения разных работ по обработке ЕГЭ</a:t>
            </a:r>
          </a:p>
          <a:p>
            <a:r>
              <a:rPr lang="ru-RU" sz="2400" dirty="0"/>
              <a:t> </a:t>
            </a:r>
          </a:p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Поскольку перемешаны календарные дни и рабочие дни, дата существенно зависит от дня недели экзамена</a:t>
            </a:r>
          </a:p>
          <a:p>
            <a:endParaRPr lang="ru-RU" sz="2400" dirty="0">
              <a:solidFill>
                <a:srgbClr val="0059A9"/>
              </a:solidFill>
              <a:latin typeface="Roboto Medium" pitchFamily="2" charset="0"/>
            </a:endParaRPr>
          </a:p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 </a:t>
            </a:r>
            <a:r>
              <a:rPr lang="ru-RU" sz="3600" dirty="0">
                <a:solidFill>
                  <a:srgbClr val="0059A9"/>
                </a:solidFill>
                <a:latin typeface="Roboto Medium" pitchFamily="2" charset="0"/>
              </a:rPr>
              <a:t>Расчетная дата объявления результатов последнего ЕГЭ по проекту расписания ЕГЭ, опубликованного на официальном сайте Рособрнадзора – 14 августа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389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"/>
          <p:cNvSpPr>
            <a:spLocks noChangeArrowheads="1"/>
          </p:cNvSpPr>
          <p:nvPr/>
        </p:nvSpPr>
        <p:spPr bwMode="auto">
          <a:xfrm>
            <a:off x="530225" y="607157"/>
            <a:ext cx="12255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dirty="0">
                <a:solidFill>
                  <a:srgbClr val="0059A9"/>
                </a:solidFill>
                <a:latin typeface="Roboto Medium" pitchFamily="2" charset="0"/>
              </a:rPr>
              <a:t>Даты приемной кампании:</a:t>
            </a:r>
            <a:endParaRPr lang="ru-RU" altLang="ru-RU" sz="1200" dirty="0">
              <a:solidFill>
                <a:srgbClr val="0059A9"/>
              </a:solidFill>
              <a:latin typeface="Roboto Medium" pitchFamily="2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30225" y="1484678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5AAA"/>
                </a:solidFill>
              </a:rPr>
              <a:t>По программам бакалавриата и</a:t>
            </a:r>
            <a:r>
              <a:rPr lang="ru-RU" dirty="0"/>
              <a:t> </a:t>
            </a:r>
            <a:r>
              <a:rPr lang="ru-RU" sz="1600" dirty="0">
                <a:solidFill>
                  <a:srgbClr val="005AAA"/>
                </a:solidFill>
              </a:rPr>
              <a:t>специалитета. Очная форма обучения</a:t>
            </a:r>
          </a:p>
          <a:p>
            <a:endParaRPr lang="ru-RU" dirty="0">
              <a:solidFill>
                <a:srgbClr val="005AAA"/>
              </a:solidFill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637274-517C-402C-8DB3-557CA0486AEC}" type="slidenum">
              <a:rPr lang="ru-RU"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323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817613" y="2428552"/>
            <a:ext cx="112331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Срок завершения приема документов, необходимых для поступления, от лиц, поступающих на обучение по результатам вступительных испытаний, проводимых вузами самостоятельно – 23 августа</a:t>
            </a:r>
          </a:p>
          <a:p>
            <a:endParaRPr lang="ru-RU" sz="2400" dirty="0">
              <a:solidFill>
                <a:srgbClr val="0059A9"/>
              </a:solidFill>
              <a:latin typeface="Roboto Medium" pitchFamily="2" charset="0"/>
            </a:endParaRPr>
          </a:p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Срок завершения приема документов, необходимых для поступления, от лиц, поступающих на обучение по результатам ЕГЭ – 6 сентября</a:t>
            </a:r>
          </a:p>
          <a:p>
            <a:endParaRPr lang="ru-RU" sz="2400" dirty="0">
              <a:solidFill>
                <a:srgbClr val="0059A9"/>
              </a:solidFill>
              <a:latin typeface="Roboto Medium" pitchFamily="2" charset="0"/>
            </a:endParaRPr>
          </a:p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«Первая волна» зачисления на бюджет - 15 сентября </a:t>
            </a:r>
          </a:p>
          <a:p>
            <a:endParaRPr lang="ru-RU" sz="2400" dirty="0">
              <a:solidFill>
                <a:srgbClr val="0059A9"/>
              </a:solidFill>
              <a:latin typeface="Roboto Medium" pitchFamily="2" charset="0"/>
            </a:endParaRPr>
          </a:p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«Вторая волна» зачисления на бюджет - 20 сентября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"/>
          <p:cNvSpPr>
            <a:spLocks noChangeArrowheads="1"/>
          </p:cNvSpPr>
          <p:nvPr/>
        </p:nvSpPr>
        <p:spPr bwMode="auto">
          <a:xfrm>
            <a:off x="485775" y="541065"/>
            <a:ext cx="12255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dirty="0">
                <a:solidFill>
                  <a:srgbClr val="0059A9"/>
                </a:solidFill>
                <a:latin typeface="Roboto Medium" pitchFamily="2" charset="0"/>
              </a:rPr>
              <a:t>Даты приемной кампании:</a:t>
            </a:r>
            <a:endParaRPr lang="ru-RU" altLang="ru-RU" sz="1200" dirty="0">
              <a:solidFill>
                <a:srgbClr val="0059A9"/>
              </a:solidFill>
              <a:latin typeface="Roboto Medium" pitchFamily="2" charset="0"/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817613" y="1494478"/>
            <a:ext cx="102851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5AAA"/>
                </a:solidFill>
              </a:rPr>
              <a:t>По программам бакалавриата и программам специалитета по заочной форме обучения; по программам магистратуры и по программам аспирантуры в рамках контрольных цифр и за счет бюджетных ассигнований, при приеме на обучение по договорам об образовании, заключаемым при приеме на обучение за счет средств физических и (или) юридических лиц, по программам бакалавриата, программам специалитета, программам магистратуры, программам аспирантуры. </a:t>
            </a: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586C95-6512-4DEF-9C91-88DD66D1E89A}" type="slidenum">
              <a:rPr lang="ru-RU"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323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817613" y="4511377"/>
            <a:ext cx="10728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Срок завершения приема документов, необходимых для поступления, - не ранее 6 сентября.</a:t>
            </a:r>
          </a:p>
          <a:p>
            <a:endParaRPr lang="ru-RU" sz="2400" dirty="0">
              <a:solidFill>
                <a:srgbClr val="0059A9"/>
              </a:solidFill>
              <a:latin typeface="Roboto Medium" pitchFamily="2" charset="0"/>
            </a:endParaRPr>
          </a:p>
          <a:p>
            <a:r>
              <a:rPr lang="ru-RU" sz="2400" dirty="0">
                <a:solidFill>
                  <a:srgbClr val="0059A9"/>
                </a:solidFill>
                <a:latin typeface="Roboto Medium" pitchFamily="2" charset="0"/>
              </a:rPr>
              <a:t>Срок завершения вступительных испытаний - в соответствии с правилами приема.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"/>
          <p:cNvSpPr>
            <a:spLocks noChangeArrowheads="1"/>
          </p:cNvSpPr>
          <p:nvPr/>
        </p:nvSpPr>
        <p:spPr bwMode="auto">
          <a:xfrm>
            <a:off x="594519" y="529522"/>
            <a:ext cx="12255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dirty="0">
                <a:solidFill>
                  <a:srgbClr val="0059A9"/>
                </a:solidFill>
                <a:latin typeface="Roboto Medium" pitchFamily="2" charset="0"/>
              </a:rPr>
              <a:t>Способы подачи документов:</a:t>
            </a: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12122150" y="7010400"/>
            <a:ext cx="398463" cy="401638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798D7D-C380-4F86-9342-8C5055A7E2C6}" type="slidenum">
              <a:rPr lang="ru-RU"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323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4038" y="1688397"/>
            <a:ext cx="125364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Для поступления на обучение поступающие подают заявление о приеме с приложением необходимых документов:</a:t>
            </a:r>
          </a:p>
          <a:p>
            <a:pPr marL="342900" indent="-342900"/>
            <a:endParaRPr lang="ru-RU" sz="3200" dirty="0">
              <a:solidFill>
                <a:srgbClr val="0059A9"/>
              </a:solidFill>
              <a:latin typeface="Roboto Medium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в электронной форме посредством электронной информационной системы организации;</a:t>
            </a:r>
          </a:p>
          <a:p>
            <a:pPr marL="342900" indent="-342900">
              <a:buFontTx/>
              <a:buAutoNum type="arabicParenR"/>
            </a:pPr>
            <a:endParaRPr lang="ru-RU" sz="3200" dirty="0">
              <a:solidFill>
                <a:srgbClr val="0059A9"/>
              </a:solidFill>
              <a:latin typeface="Roboto Medium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с использованием </a:t>
            </a:r>
            <a:r>
              <a:rPr lang="ru-RU" sz="3200" dirty="0" err="1">
                <a:solidFill>
                  <a:srgbClr val="0059A9"/>
                </a:solidFill>
                <a:latin typeface="Roboto Medium" pitchFamily="2" charset="0"/>
              </a:rPr>
              <a:t>суперсервиса</a:t>
            </a: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 "Поступление в вуз онлайн" посредством федеральной государственной информационной системы "Единый портал государственных и муниципальных услуг (функций)".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"/>
          <p:cNvSpPr>
            <a:spLocks noChangeArrowheads="1"/>
          </p:cNvSpPr>
          <p:nvPr/>
        </p:nvSpPr>
        <p:spPr bwMode="auto">
          <a:xfrm>
            <a:off x="529581" y="529522"/>
            <a:ext cx="12255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ЕГЭ в Санкт-Петербурге сдают 38970 человек. Из них:</a:t>
            </a: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12122150" y="7010400"/>
            <a:ext cx="398463" cy="401638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798D7D-C380-4F86-9342-8C5055A7E2C6}" type="slidenum">
              <a:rPr lang="ru-RU"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323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4038" y="1659411"/>
            <a:ext cx="12536462" cy="48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27 053 одиннадцатиклассника, 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59A9"/>
              </a:solidFill>
              <a:latin typeface="Roboto Medium" pitchFamily="2" charset="0"/>
            </a:endParaRP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7902 выпускника прошлых лет, 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59A9"/>
              </a:solidFill>
              <a:latin typeface="Roboto Medium" pitchFamily="2" charset="0"/>
            </a:endParaRP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233 человека, не прошедшие государственную итоговую аттестацию в предыдущие годы,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59A9"/>
              </a:solidFill>
              <a:latin typeface="Roboto Medium" pitchFamily="2" charset="0"/>
            </a:endParaRP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59A9"/>
                </a:solidFill>
                <a:latin typeface="Roboto Medium" pitchFamily="2" charset="0"/>
              </a:rPr>
              <a:t>3782 обучающихся профессиональных образовательных учреждений.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4138155146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4784</TotalTime>
  <Words>839</Words>
  <Application>Microsoft Office PowerPoint</Application>
  <PresentationFormat>Произвольный</PresentationFormat>
  <Paragraphs>216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Roboto</vt:lpstr>
      <vt:lpstr>Roboto Light</vt:lpstr>
      <vt:lpstr>Arial</vt:lpstr>
      <vt:lpstr>Symbol</vt:lpstr>
      <vt:lpstr>Calibri</vt:lpstr>
      <vt:lpstr>Calibri Light</vt:lpstr>
      <vt:lpstr>Roboto Medium</vt:lpstr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Николай</cp:lastModifiedBy>
  <cp:revision>242</cp:revision>
  <cp:lastPrinted>2020-05-25T07:04:03Z</cp:lastPrinted>
  <dcterms:created xsi:type="dcterms:W3CDTF">2017-12-17T07:35:55Z</dcterms:created>
  <dcterms:modified xsi:type="dcterms:W3CDTF">2020-05-25T07:20:29Z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2017-12-06T00:00:00Z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2017-12-17T00:00:00Z</vt:filetime>
  </property>
</Properties>
</file>